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  <p:sldId id="836" r:id="rId372"/>
    <p:sldId id="842" r:id="rId373"/>
    <p:sldId id="843" r:id="rId374"/>
    <p:sldId id="837" r:id="rId375"/>
    <p:sldId id="844" r:id="rId376"/>
    <p:sldId id="845" r:id="rId377"/>
    <p:sldId id="846" r:id="rId378"/>
    <p:sldId id="847" r:id="rId379"/>
    <p:sldId id="848" r:id="rId380"/>
    <p:sldId id="849" r:id="rId381"/>
    <p:sldId id="850" r:id="rId382"/>
    <p:sldId id="851" r:id="rId383"/>
    <p:sldId id="852" r:id="rId384"/>
    <p:sldId id="838" r:id="rId385"/>
    <p:sldId id="853" r:id="rId386"/>
    <p:sldId id="854" r:id="rId387"/>
    <p:sldId id="855" r:id="rId388"/>
    <p:sldId id="856" r:id="rId389"/>
    <p:sldId id="857" r:id="rId390"/>
    <p:sldId id="858" r:id="rId391"/>
    <p:sldId id="860" r:id="rId392"/>
    <p:sldId id="859" r:id="rId393"/>
    <p:sldId id="861" r:id="rId394"/>
    <p:sldId id="839" r:id="rId395"/>
    <p:sldId id="862" r:id="rId396"/>
    <p:sldId id="863" r:id="rId397"/>
    <p:sldId id="864" r:id="rId398"/>
    <p:sldId id="865" r:id="rId399"/>
    <p:sldId id="866" r:id="rId400"/>
    <p:sldId id="867" r:id="rId401"/>
    <p:sldId id="840" r:id="rId402"/>
    <p:sldId id="868" r:id="rId403"/>
    <p:sldId id="869" r:id="rId404"/>
    <p:sldId id="870" r:id="rId405"/>
    <p:sldId id="871" r:id="rId406"/>
    <p:sldId id="872" r:id="rId407"/>
    <p:sldId id="841" r:id="rId408"/>
    <p:sldId id="873" r:id="rId409"/>
    <p:sldId id="874" r:id="rId410"/>
    <p:sldId id="875" r:id="rId411"/>
    <p:sldId id="835" r:id="rId41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>
        <p:scale>
          <a:sx n="66" d="100"/>
          <a:sy n="66" d="100"/>
        </p:scale>
        <p:origin x="111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commentAuthors" Target="commentAuthors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viewProps" Target="viewProps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theme" Target="theme/theme1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gif"/><Relationship Id="rId2" Type="http://schemas.openxmlformats.org/officeDocument/2006/relationships/image" Target="../media/image447.gi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</a:p>
          <a:p>
            <a:r>
              <a:rPr lang="es-PA" dirty="0" smtClean="0"/>
              <a:t>Analizando el circuito podemos tener el resultado como sigue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2052918"/>
            <a:ext cx="11418849" cy="4195481"/>
          </a:xfrm>
        </p:spPr>
        <p:txBody>
          <a:bodyPr/>
          <a:lstStyle/>
          <a:p>
            <a:r>
              <a:rPr lang="en-US" dirty="0" err="1" smtClean="0"/>
              <a:t>Máquina</a:t>
            </a:r>
            <a:r>
              <a:rPr lang="en-US" dirty="0" smtClean="0"/>
              <a:t> de Estado:  Una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síncrona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que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combinaciona</a:t>
            </a:r>
            <a:r>
              <a:rPr lang="en-US" dirty="0" err="1" smtClean="0"/>
              <a:t>l</a:t>
            </a:r>
            <a:r>
              <a:rPr lang="en-US" dirty="0" smtClean="0"/>
              <a:t>, las </a:t>
            </a:r>
            <a:r>
              <a:rPr lang="en-US" dirty="0" err="1" smtClean="0"/>
              <a:t>salidas</a:t>
            </a:r>
            <a:r>
              <a:rPr lang="en-US" dirty="0" smtClean="0"/>
              <a:t> y flip-flops </a:t>
            </a:r>
            <a:r>
              <a:rPr lang="en-US" dirty="0" err="1" smtClean="0"/>
              <a:t>internos</a:t>
            </a:r>
            <a:r>
              <a:rPr lang="en-US" dirty="0" smtClean="0"/>
              <a:t> </a:t>
            </a:r>
            <a:r>
              <a:rPr lang="en-US" dirty="0" err="1" smtClean="0"/>
              <a:t>progresan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r>
              <a:rPr lang="en-US" dirty="0" smtClean="0"/>
              <a:t> </a:t>
            </a:r>
            <a:r>
              <a:rPr lang="en-US" dirty="0" err="1" smtClean="0"/>
              <a:t>predecibles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correspondientes</a:t>
            </a:r>
            <a:r>
              <a:rPr lang="en-US" dirty="0" smtClean="0"/>
              <a:t> al </a:t>
            </a:r>
            <a:r>
              <a:rPr lang="en-US" dirty="0" err="1" smtClean="0"/>
              <a:t>reloj</a:t>
            </a:r>
            <a:r>
              <a:rPr lang="en-US" dirty="0" smtClean="0"/>
              <a:t> y </a:t>
            </a:r>
            <a:r>
              <a:rPr lang="en-US" dirty="0" err="1" smtClean="0"/>
              <a:t>señales</a:t>
            </a:r>
            <a:r>
              <a:rPr lang="en-US" dirty="0" smtClean="0"/>
              <a:t> de entrada.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Moore: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cuyas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r>
              <a:rPr lang="en-US" dirty="0" smtClean="0"/>
              <a:t> son </a:t>
            </a:r>
            <a:r>
              <a:rPr lang="en-US" dirty="0" err="1" smtClean="0"/>
              <a:t>determinadas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la </a:t>
            </a:r>
            <a:r>
              <a:rPr lang="en-US" dirty="0" err="1" smtClean="0"/>
              <a:t>máquna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Mealy: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la </a:t>
            </a:r>
            <a:r>
              <a:rPr lang="en-US" dirty="0" err="1" smtClean="0"/>
              <a:t>combinacional</a:t>
            </a:r>
            <a:r>
              <a:rPr lang="en-US" dirty="0" smtClean="0"/>
              <a:t> de la </a:t>
            </a:r>
            <a:r>
              <a:rPr lang="en-US" dirty="0" err="1" smtClean="0"/>
              <a:t>lógica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de Estado:  Las variables que </a:t>
            </a:r>
            <a:r>
              <a:rPr lang="en-US" dirty="0" err="1" smtClean="0"/>
              <a:t>mantienen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flip flop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determinan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no. de </a:t>
            </a:r>
            <a:r>
              <a:rPr lang="en-US" dirty="0" err="1" smtClean="0"/>
              <a:t>estados</a:t>
            </a:r>
            <a:r>
              <a:rPr lang="en-US" dirty="0" smtClean="0"/>
              <a:t> = no. de flip-flops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Registros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y </a:t>
            </a:r>
            <a:r>
              <a:rPr lang="en-US" dirty="0" err="1" smtClean="0"/>
              <a:t>contadores</a:t>
            </a:r>
            <a:r>
              <a:rPr lang="en-US" dirty="0" smtClean="0"/>
              <a:t> son </a:t>
            </a:r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consisten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Región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r>
              <a:rPr lang="en-US" dirty="0" smtClean="0"/>
              <a:t>:  </a:t>
            </a:r>
            <a:r>
              <a:rPr lang="en-US" dirty="0" err="1" smtClean="0"/>
              <a:t>representando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err="1" smtClean="0"/>
              <a:t>Seccíón</a:t>
            </a:r>
            <a:r>
              <a:rPr lang="en-US" dirty="0" smtClean="0"/>
              <a:t> de control: </a:t>
            </a:r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r>
              <a:rPr lang="en-US" dirty="0" smtClean="0"/>
              <a:t> Se </a:t>
            </a:r>
            <a:r>
              <a:rPr lang="en-US" dirty="0" err="1" smtClean="0"/>
              <a:t>comunica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entradas y </a:t>
            </a:r>
            <a:r>
              <a:rPr lang="en-US" dirty="0" err="1" smtClean="0"/>
              <a:t>líneas</a:t>
            </a:r>
            <a:r>
              <a:rPr lang="en-US" dirty="0" smtClean="0"/>
              <a:t> de commando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actual de las entradas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r>
              <a:rPr lang="en-US" dirty="0" err="1" smtClean="0"/>
              <a:t>Máquinas</a:t>
            </a:r>
            <a:r>
              <a:rPr lang="en-US" dirty="0" smtClean="0"/>
              <a:t> de Estado:</a:t>
            </a:r>
          </a:p>
          <a:p>
            <a:pPr lvl="1"/>
            <a:r>
              <a:rPr lang="en-US" dirty="0" smtClean="0"/>
              <a:t>Moore</a:t>
            </a:r>
          </a:p>
          <a:p>
            <a:pPr lvl="1"/>
            <a:r>
              <a:rPr lang="en-US" dirty="0" smtClean="0"/>
              <a:t>Mealy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6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Máquina</a:t>
            </a:r>
            <a:r>
              <a:rPr lang="en-US" dirty="0" smtClean="0"/>
              <a:t> de Moore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o no </a:t>
            </a:r>
            <a:r>
              <a:rPr lang="en-US" dirty="0" err="1" smtClean="0"/>
              <a:t>pasar</a:t>
            </a:r>
            <a:endParaRPr lang="en-US" dirty="0" smtClean="0"/>
          </a:p>
          <a:p>
            <a:pPr lvl="2"/>
            <a:r>
              <a:rPr lang="en-US" dirty="0" err="1" smtClean="0"/>
              <a:t>Directo</a:t>
            </a:r>
            <a:r>
              <a:rPr lang="en-US" dirty="0" smtClean="0"/>
              <a:t> de FF</a:t>
            </a:r>
          </a:p>
          <a:p>
            <a:pPr lvl="2"/>
            <a:r>
              <a:rPr lang="en-US" dirty="0" smtClean="0"/>
              <a:t>Ó </a:t>
            </a:r>
            <a:r>
              <a:rPr lang="en-US" dirty="0" err="1" smtClean="0"/>
              <a:t>luego</a:t>
            </a:r>
            <a:r>
              <a:rPr lang="en-US" dirty="0" smtClean="0"/>
              <a:t> de FF a </a:t>
            </a:r>
            <a:r>
              <a:rPr lang="en-US" dirty="0" err="1" smtClean="0"/>
              <a:t>cto</a:t>
            </a:r>
            <a:r>
              <a:rPr lang="en-US" dirty="0" smtClean="0"/>
              <a:t>. </a:t>
            </a:r>
            <a:r>
              <a:rPr lang="en-US" dirty="0" err="1" smtClean="0"/>
              <a:t>decodificador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err="1" smtClean="0"/>
              <a:t>Máquina</a:t>
            </a:r>
            <a:r>
              <a:rPr lang="en-US" dirty="0" smtClean="0"/>
              <a:t> de Mealy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 y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endParaRPr lang="en-US" dirty="0" smtClean="0"/>
          </a:p>
          <a:p>
            <a:pPr lvl="1"/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con el </a:t>
            </a:r>
            <a:r>
              <a:rPr lang="en-US" dirty="0" err="1" smtClean="0"/>
              <a:t>reloj</a:t>
            </a:r>
            <a:r>
              <a:rPr lang="en-US" dirty="0" smtClean="0"/>
              <a:t> (entrada)</a:t>
            </a:r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asincrónicos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</p:txBody>
      </p:sp>
      <p:pic>
        <p:nvPicPr>
          <p:cNvPr id="2050" name="Picture 2" descr="http://www2.elo.utfsm.cl/~lsb/elo211/aplicaciones/katz/chapter8/chapter08.doc.anc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4050823"/>
            <a:ext cx="4539955" cy="2668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http://www2.elo.utfsm.cl/~lsb/elo211/aplicaciones/katz/chapter8/chapter08.doc.anc2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1152983"/>
            <a:ext cx="4539955" cy="25472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01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40114"/>
            <a:ext cx="11292113" cy="4818744"/>
          </a:xfrm>
        </p:spPr>
        <p:txBody>
          <a:bodyPr/>
          <a:lstStyle/>
          <a:p>
            <a:r>
              <a:rPr lang="en-US" dirty="0" err="1" smtClean="0"/>
              <a:t>Burbuja</a:t>
            </a:r>
            <a:r>
              <a:rPr lang="en-US" dirty="0" smtClean="0"/>
              <a:t>:  Un </a:t>
            </a:r>
            <a:r>
              <a:rPr lang="en-US" dirty="0" err="1" smtClean="0"/>
              <a:t>círculo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diagraa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contiene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valor de </a:t>
            </a:r>
            <a:r>
              <a:rPr lang="en-US" dirty="0" err="1" smtClean="0"/>
              <a:t>estad</a:t>
            </a:r>
            <a:endParaRPr lang="en-US" dirty="0" smtClean="0"/>
          </a:p>
          <a:p>
            <a:r>
              <a:rPr lang="en-US" dirty="0" smtClean="0"/>
              <a:t>Similar a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dibujaba</a:t>
            </a:r>
            <a:r>
              <a:rPr lang="en-US" dirty="0" smtClean="0"/>
              <a:t> el Contador </a:t>
            </a:r>
            <a:r>
              <a:rPr lang="en-US" dirty="0" err="1" smtClean="0"/>
              <a:t>síncrono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representarlo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VHDL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diseñaremos</a:t>
            </a:r>
            <a:r>
              <a:rPr lang="en-US" dirty="0" smtClean="0"/>
              <a:t> un Contador de 3-bits gray</a:t>
            </a:r>
          </a:p>
          <a:p>
            <a:pPr lvl="1"/>
            <a:r>
              <a:rPr lang="en-US" dirty="0" err="1" smtClean="0"/>
              <a:t>Minimiza</a:t>
            </a:r>
            <a:r>
              <a:rPr lang="en-US" dirty="0" smtClean="0"/>
              <a:t> el error de 1-bit</a:t>
            </a:r>
          </a:p>
          <a:p>
            <a:pPr lvl="1"/>
            <a:r>
              <a:rPr lang="en-US" dirty="0" smtClean="0"/>
              <a:t>Shaft encoders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quisieramos</a:t>
            </a:r>
            <a:r>
              <a:rPr lang="en-US" dirty="0" smtClean="0"/>
              <a:t> </a:t>
            </a:r>
            <a:r>
              <a:rPr lang="en-US" dirty="0" err="1" smtClean="0"/>
              <a:t>medir</a:t>
            </a:r>
            <a:r>
              <a:rPr lang="en-US" dirty="0" smtClean="0"/>
              <a:t> 1° =  2^8 &gt; Q &lt; 2^9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390"/>
          <a:stretch/>
        </p:blipFill>
        <p:spPr>
          <a:xfrm>
            <a:off x="8044769" y="1973943"/>
            <a:ext cx="1926545" cy="23865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00" y="3730171"/>
            <a:ext cx="216344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diagram</a:t>
            </a:r>
          </a:p>
          <a:p>
            <a:pPr lvl="1"/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presents,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entrada. 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presents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para </a:t>
            </a:r>
            <a:r>
              <a:rPr lang="en-US" dirty="0" err="1" smtClean="0"/>
              <a:t>dterminar</a:t>
            </a:r>
            <a:r>
              <a:rPr lang="en-US" dirty="0" smtClean="0"/>
              <a:t> a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elegirse</a:t>
            </a:r>
            <a:r>
              <a:rPr lang="en-US" dirty="0" smtClean="0"/>
              <a:t> para </a:t>
            </a:r>
            <a:r>
              <a:rPr lang="en-US" dirty="0" err="1" smtClean="0"/>
              <a:t>dar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  <a:r>
              <a:rPr lang="en-US" dirty="0" err="1" smtClean="0"/>
              <a:t>Siguientes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de las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el valor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Las variables de </a:t>
            </a:r>
            <a:r>
              <a:rPr lang="en-US" dirty="0" err="1" smtClean="0"/>
              <a:t>salida</a:t>
            </a:r>
            <a:r>
              <a:rPr lang="en-US" dirty="0" smtClean="0"/>
              <a:t> son </a:t>
            </a:r>
            <a:r>
              <a:rPr lang="en-US" dirty="0" err="1" smtClean="0"/>
              <a:t>función</a:t>
            </a:r>
            <a:r>
              <a:rPr lang="en-US" dirty="0" smtClean="0"/>
              <a:t> del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y variable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encontrada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paso</a:t>
            </a:r>
            <a:r>
              <a:rPr lang="en-US" dirty="0" smtClean="0"/>
              <a:t> anterior para </a:t>
            </a:r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Contador gray de 3 bits</a:t>
            </a:r>
          </a:p>
          <a:p>
            <a:r>
              <a:rPr lang="en-US" dirty="0" err="1" smtClean="0"/>
              <a:t>Dibujar</a:t>
            </a:r>
            <a:r>
              <a:rPr lang="en-US" dirty="0" smtClean="0"/>
              <a:t> el diagram de </a:t>
            </a:r>
            <a:r>
              <a:rPr lang="en-US" dirty="0" err="1" smtClean="0"/>
              <a:t>estado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206171"/>
            <a:ext cx="2289403" cy="2212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53" y="4455434"/>
            <a:ext cx="3044147" cy="23563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17" y="3610232"/>
            <a:ext cx="2526393" cy="32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 FFs para determiner el </a:t>
            </a:r>
            <a:r>
              <a:rPr lang="en-US" dirty="0" err="1" smtClean="0"/>
              <a:t>estado</a:t>
            </a:r>
            <a:r>
              <a:rPr lang="en-US" dirty="0" smtClean="0"/>
              <a:t> (actual-</a:t>
            </a:r>
            <a:r>
              <a:rPr lang="en-US" dirty="0" err="1" smtClean="0"/>
              <a:t>siguiente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Con FF </a:t>
            </a:r>
            <a:r>
              <a:rPr lang="en-US" dirty="0" err="1" smtClean="0"/>
              <a:t>tipo</a:t>
            </a:r>
            <a:r>
              <a:rPr lang="en-US" dirty="0" smtClean="0"/>
              <a:t> D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endParaRPr lang="en-US" dirty="0" smtClean="0"/>
          </a:p>
          <a:p>
            <a:pPr lvl="1"/>
            <a:r>
              <a:rPr lang="en-US" dirty="0" smtClean="0"/>
              <a:t>Q </a:t>
            </a:r>
            <a:r>
              <a:rPr lang="en-US" dirty="0" err="1" smtClean="0"/>
              <a:t>sigue</a:t>
            </a:r>
            <a:r>
              <a:rPr lang="en-US" dirty="0" smtClean="0"/>
              <a:t> a D</a:t>
            </a:r>
          </a:p>
          <a:p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2388054"/>
            <a:ext cx="2083481" cy="24698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10" y="2382628"/>
            <a:ext cx="1997075" cy="2475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66" y="2382628"/>
            <a:ext cx="2098677" cy="2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3140" y="175296"/>
            <a:ext cx="5015944" cy="7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 VHDL </a:t>
            </a:r>
            <a:r>
              <a:rPr lang="en-US" dirty="0" err="1" smtClean="0"/>
              <a:t>utilizamremos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r>
              <a:rPr lang="en-US" dirty="0" smtClean="0"/>
              <a:t> que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posibles</a:t>
            </a:r>
            <a:r>
              <a:rPr lang="en-US" dirty="0" smtClean="0"/>
              <a:t> dado un </a:t>
            </a:r>
            <a:r>
              <a:rPr lang="en-US" dirty="0" err="1" smtClean="0"/>
              <a:t>identificador</a:t>
            </a:r>
            <a:endParaRPr lang="en-US" dirty="0"/>
          </a:p>
          <a:p>
            <a:pPr lvl="1"/>
            <a:r>
              <a:rPr lang="en-US" dirty="0" smtClean="0"/>
              <a:t>Similar al CASE </a:t>
            </a:r>
            <a:r>
              <a:rPr lang="en-US" dirty="0" err="1" smtClean="0"/>
              <a:t>en</a:t>
            </a:r>
            <a:r>
              <a:rPr lang="en-US" dirty="0" smtClean="0"/>
              <a:t> 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3" y="1853248"/>
            <a:ext cx="6953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5" y="1783325"/>
            <a:ext cx="4899252" cy="4965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27" y="1783325"/>
            <a:ext cx="4548918" cy="49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pPr lvl="1"/>
            <a:r>
              <a:rPr lang="en-US" dirty="0" err="1" smtClean="0"/>
              <a:t>Indicamos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2"/>
            <a:r>
              <a:rPr lang="en-US" dirty="0" smtClean="0"/>
              <a:t>WHEN s0 =&gt; (state &lt;= s1);</a:t>
            </a:r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PROCESS la </a:t>
            </a:r>
            <a:r>
              <a:rPr lang="en-US" dirty="0" err="1" smtClean="0"/>
              <a:t>asignación</a:t>
            </a:r>
            <a:endParaRPr lang="en-US" dirty="0" smtClean="0"/>
          </a:p>
          <a:p>
            <a:pPr lvl="1"/>
            <a:r>
              <a:rPr lang="en-US" dirty="0" smtClean="0"/>
              <a:t>Note que state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uo</a:t>
            </a:r>
            <a:r>
              <a:rPr lang="en-US" dirty="0" smtClean="0"/>
              <a:t> de 8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2"/>
            <a:r>
              <a:rPr lang="en-US" dirty="0" smtClean="0"/>
              <a:t>BIT	</a:t>
            </a:r>
            <a:r>
              <a:rPr lang="en-US" dirty="0" smtClean="0"/>
              <a:t>BIT_VECTOR	STD_LOGIC	</a:t>
            </a:r>
            <a:r>
              <a:rPr lang="en-US" dirty="0" smtClean="0"/>
              <a:t>STD_LOGIC_VECTOR</a:t>
            </a:r>
          </a:p>
          <a:p>
            <a:pPr lvl="2"/>
            <a:r>
              <a:rPr lang="en-US" dirty="0" smtClean="0"/>
              <a:t>INTEGER, etc.</a:t>
            </a:r>
          </a:p>
          <a:p>
            <a:pPr lvl="1"/>
            <a:r>
              <a:rPr lang="en-US" dirty="0" smtClean="0"/>
              <a:t>STATE_TYPE </a:t>
            </a:r>
            <a:r>
              <a:rPr lang="en-US" dirty="0" err="1" smtClean="0"/>
              <a:t>es</a:t>
            </a:r>
            <a:r>
              <a:rPr lang="en-US" dirty="0" smtClean="0"/>
              <a:t> especial para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endParaRPr lang="en-US" dirty="0" smtClean="0"/>
          </a:p>
          <a:p>
            <a:pPr lvl="2"/>
            <a:r>
              <a:rPr lang="en-US" dirty="0" smtClean="0"/>
              <a:t>TYPE DIRECTION IS (up, down, left, right);</a:t>
            </a:r>
          </a:p>
          <a:p>
            <a:pPr lvl="2"/>
            <a:r>
              <a:rPr lang="en-US" dirty="0" smtClean="0"/>
              <a:t>SIGNAL POSITION: DIRECTION;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71" y="1260946"/>
            <a:ext cx="2932159" cy="2531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1" y="3849347"/>
            <a:ext cx="2969160" cy="19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 –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escribir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gray 3-bits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2332263"/>
            <a:ext cx="4394765" cy="2617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2" y="2138094"/>
            <a:ext cx="3248822" cy="461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2" y="5360133"/>
            <a:ext cx="3215141" cy="13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smtClean="0"/>
              <a:t>Entrada de control: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de </a:t>
            </a:r>
            <a:r>
              <a:rPr lang="en-US" dirty="0" err="1" smtClean="0"/>
              <a:t>estad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la FSM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condición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más</a:t>
            </a:r>
            <a:r>
              <a:rPr lang="en-US" dirty="0" smtClean="0"/>
              <a:t> entradas de control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FSMs que </a:t>
            </a:r>
            <a:r>
              <a:rPr lang="en-US" dirty="0" err="1" smtClean="0"/>
              <a:t>ocurre</a:t>
            </a:r>
            <a:r>
              <a:rPr lang="en-US" dirty="0" smtClean="0"/>
              <a:t> a </a:t>
            </a:r>
            <a:r>
              <a:rPr lang="en-US" dirty="0" err="1" smtClean="0"/>
              <a:t>pesar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entradas.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salidas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obedecen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flip flop</a:t>
            </a:r>
          </a:p>
          <a:p>
            <a:r>
              <a:rPr lang="en-US" dirty="0" err="1" smtClean="0"/>
              <a:t>Requiere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notación</a:t>
            </a:r>
            <a:r>
              <a:rPr lang="en-US" dirty="0" smtClean="0"/>
              <a:t> especial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para </a:t>
            </a:r>
            <a:r>
              <a:rPr lang="en-US" dirty="0" err="1" smtClean="0"/>
              <a:t>maquinas</a:t>
            </a:r>
            <a:r>
              <a:rPr lang="en-US" dirty="0" smtClean="0"/>
              <a:t> con control de entrada</a:t>
            </a:r>
          </a:p>
          <a:p>
            <a:r>
              <a:rPr lang="en-US" dirty="0" smtClean="0"/>
              <a:t>Start/0	continue/1</a:t>
            </a:r>
          </a:p>
          <a:p>
            <a:pPr lvl="1"/>
            <a:r>
              <a:rPr lang="en-US" dirty="0" smtClean="0"/>
              <a:t>Variable/valor</a:t>
            </a:r>
          </a:p>
          <a:p>
            <a:pPr lvl="1"/>
            <a:r>
              <a:rPr lang="en-US" dirty="0" err="1" smtClean="0"/>
              <a:t>Transiciones</a:t>
            </a:r>
            <a:r>
              <a:rPr lang="en-US" dirty="0" smtClean="0"/>
              <a:t> </a:t>
            </a:r>
            <a:r>
              <a:rPr lang="en-US" dirty="0" err="1" smtClean="0"/>
              <a:t>condicionales</a:t>
            </a:r>
            <a:endParaRPr lang="en-US" dirty="0" smtClean="0"/>
          </a:p>
          <a:p>
            <a:r>
              <a:rPr lang="en-US" dirty="0" smtClean="0"/>
              <a:t>X/01</a:t>
            </a:r>
          </a:p>
          <a:p>
            <a:pPr lvl="1"/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28" y="2349438"/>
            <a:ext cx="4775200" cy="4023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72" y="3253778"/>
            <a:ext cx="3381828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Realiar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</a:t>
            </a:r>
            <a:r>
              <a:rPr lang="en-US" dirty="0" err="1" smtClean="0"/>
              <a:t>síncronos</a:t>
            </a:r>
            <a:r>
              <a:rPr lang="en-US" dirty="0" smtClean="0"/>
              <a:t> para </a:t>
            </a:r>
            <a:r>
              <a:rPr lang="en-US" dirty="0" err="1" smtClean="0"/>
              <a:t>determinar</a:t>
            </a:r>
            <a:r>
              <a:rPr lang="en-US" dirty="0" smtClean="0"/>
              <a:t> el valor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</a:t>
            </a:r>
          </a:p>
          <a:p>
            <a:pPr lvl="2"/>
            <a:r>
              <a:rPr lang="en-US" dirty="0" smtClean="0"/>
              <a:t>Dos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entrada.  </a:t>
            </a:r>
            <a:r>
              <a:rPr lang="en-US" dirty="0" err="1" smtClean="0"/>
              <a:t>Realizaremos</a:t>
            </a:r>
            <a:r>
              <a:rPr lang="en-US" dirty="0" smtClean="0"/>
              <a:t> con FF JK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9" y="3568019"/>
            <a:ext cx="3343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Realiar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smtClean="0"/>
              <a:t>Solo hay dos </a:t>
            </a:r>
            <a:r>
              <a:rPr lang="en-US" dirty="0" err="1" smtClean="0"/>
              <a:t>estados</a:t>
            </a:r>
            <a:r>
              <a:rPr lang="en-US" dirty="0" smtClean="0"/>
              <a:t> (start, continue),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 </a:t>
            </a:r>
            <a:r>
              <a:rPr lang="en-US" dirty="0" err="1" smtClean="0"/>
              <a:t>requerimos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sola variable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la variable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0 o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64" y="3046151"/>
            <a:ext cx="3615550" cy="3121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1429044" y="3526427"/>
            <a:ext cx="4518433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Usar</a:t>
            </a:r>
            <a:r>
              <a:rPr lang="en-US" dirty="0"/>
              <a:t> la table de </a:t>
            </a:r>
            <a:r>
              <a:rPr lang="en-US" dirty="0" err="1"/>
              <a:t>excitación</a:t>
            </a:r>
            <a:r>
              <a:rPr lang="en-US" dirty="0"/>
              <a:t> del flip flop </a:t>
            </a:r>
            <a:r>
              <a:rPr lang="en-US" dirty="0" err="1"/>
              <a:t>síncronos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el valor </a:t>
            </a:r>
            <a:r>
              <a:rPr lang="en-US" dirty="0" err="1"/>
              <a:t>presente</a:t>
            </a:r>
            <a:r>
              <a:rPr lang="en-US" dirty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97" y="2813594"/>
            <a:ext cx="2774240" cy="2394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925189" y="2813594"/>
            <a:ext cx="4518433" cy="216056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2" y="2813594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y </a:t>
            </a:r>
            <a:r>
              <a:rPr lang="en-US" dirty="0" err="1"/>
              <a:t>combinación</a:t>
            </a:r>
            <a:r>
              <a:rPr lang="en-US" dirty="0"/>
              <a:t> de entrada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3222"/>
          <a:stretch/>
        </p:blipFill>
        <p:spPr>
          <a:xfrm>
            <a:off x="646110" y="2334623"/>
            <a:ext cx="4518433" cy="21605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08" y="2533581"/>
            <a:ext cx="4452845" cy="1961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48" y="4737068"/>
            <a:ext cx="6880452" cy="20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Simulación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Los FF no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sincronización</a:t>
            </a:r>
            <a:r>
              <a:rPr lang="en-US" dirty="0" smtClean="0"/>
              <a:t> de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lo </a:t>
            </a:r>
            <a:r>
              <a:rPr lang="en-US" dirty="0" err="1" smtClean="0"/>
              <a:t>hubiese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FF D </a:t>
            </a:r>
            <a:r>
              <a:rPr lang="en-US" dirty="0" err="1" smtClean="0"/>
              <a:t>sincronizados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1" y="1237205"/>
            <a:ext cx="4731656" cy="1887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100286"/>
            <a:ext cx="7022894" cy="2547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3" y="4100286"/>
            <a:ext cx="4756831" cy="14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0597"/>
            <a:ext cx="5457372" cy="3044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20" y="1206264"/>
            <a:ext cx="6265636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" y="2278720"/>
            <a:ext cx="5923571" cy="232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36" y="2283256"/>
            <a:ext cx="5913148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Contacto</a:t>
            </a:r>
            <a:r>
              <a:rPr lang="en-US" dirty="0" smtClean="0"/>
              <a:t> de Forma A:  Un </a:t>
            </a:r>
            <a:r>
              <a:rPr lang="en-US" dirty="0" err="1" smtClean="0"/>
              <a:t>contacto</a:t>
            </a:r>
            <a:r>
              <a:rPr lang="en-US" dirty="0" smtClean="0"/>
              <a:t> NO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err="1" smtClean="0"/>
              <a:t>Contacto</a:t>
            </a:r>
            <a:r>
              <a:rPr lang="en-US" dirty="0" smtClean="0"/>
              <a:t> de Forma B:  Un </a:t>
            </a:r>
            <a:r>
              <a:rPr lang="en-US" dirty="0" err="1" smtClean="0"/>
              <a:t>contacto</a:t>
            </a:r>
            <a:r>
              <a:rPr lang="en-US" dirty="0" smtClean="0"/>
              <a:t> NC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cerrado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smtClean="0"/>
              <a:t>Contactor de Forma C:  Un par de </a:t>
            </a:r>
            <a:r>
              <a:rPr lang="en-US" dirty="0" err="1" smtClean="0"/>
              <a:t>contactos</a:t>
            </a:r>
            <a:r>
              <a:rPr lang="en-US" dirty="0" smtClean="0"/>
              <a:t>, </a:t>
            </a:r>
            <a:r>
              <a:rPr lang="en-US" dirty="0" err="1" smtClean="0"/>
              <a:t>uno</a:t>
            </a:r>
            <a:r>
              <a:rPr lang="en-US" dirty="0" smtClean="0"/>
              <a:t> NO y </a:t>
            </a:r>
            <a:r>
              <a:rPr lang="en-US" dirty="0" err="1" smtClean="0"/>
              <a:t>otro</a:t>
            </a:r>
            <a:r>
              <a:rPr lang="en-US" dirty="0" smtClean="0"/>
              <a:t> NC que </a:t>
            </a:r>
            <a:r>
              <a:rPr lang="en-US" dirty="0" err="1" smtClean="0"/>
              <a:t>operan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relay o PLC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Elimninador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con NAND</a:t>
            </a:r>
          </a:p>
          <a:p>
            <a:pPr lvl="1"/>
            <a:r>
              <a:rPr lang="en-US" dirty="0" err="1" smtClean="0"/>
              <a:t>Contacto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forma = ____?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4" y="3395640"/>
            <a:ext cx="3962273" cy="2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la entrada de </a:t>
            </a:r>
            <a:r>
              <a:rPr lang="en-US" dirty="0" err="1" smtClean="0"/>
              <a:t>shift_in</a:t>
            </a:r>
            <a:r>
              <a:rPr lang="en-US" dirty="0" smtClean="0"/>
              <a:t> y </a:t>
            </a:r>
            <a:r>
              <a:rPr lang="en-US" dirty="0" err="1" smtClean="0"/>
              <a:t>shift_out</a:t>
            </a:r>
            <a:r>
              <a:rPr lang="en-US" dirty="0" smtClean="0"/>
              <a:t> son </a:t>
            </a:r>
            <a:r>
              <a:rPr lang="en-US" dirty="0" err="1" smtClean="0"/>
              <a:t>diferentes</a:t>
            </a:r>
            <a:r>
              <a:rPr lang="en-US" dirty="0" smtClean="0"/>
              <a:t> se </a:t>
            </a:r>
            <a:r>
              <a:rPr lang="en-US" dirty="0" err="1" smtClean="0"/>
              <a:t>ingresa</a:t>
            </a:r>
            <a:r>
              <a:rPr lang="en-US" dirty="0" smtClean="0"/>
              <a:t>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1111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2^4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1" y="3605643"/>
            <a:ext cx="6422777" cy="1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3605643"/>
            <a:ext cx="5148507" cy="1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267"/>
            <a:ext cx="4820394" cy="2221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94" y="2278267"/>
            <a:ext cx="3924300" cy="3648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45" y="2278267"/>
            <a:ext cx="3483755" cy="2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366509"/>
            <a:ext cx="5283200" cy="171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4650468"/>
            <a:ext cx="6723859" cy="2207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14" y="2375888"/>
            <a:ext cx="6605365" cy="2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de un </a:t>
            </a:r>
            <a:r>
              <a:rPr lang="en-US" dirty="0" err="1" smtClean="0"/>
              <a:t>decodificador</a:t>
            </a:r>
            <a:r>
              <a:rPr lang="en-US" dirty="0" smtClean="0"/>
              <a:t> de BCD-7seg con el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debouncer</a:t>
            </a:r>
            <a:r>
              <a:rPr lang="en-U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09114" y="1757136"/>
            <a:ext cx="4276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3" y="2409371"/>
            <a:ext cx="2801315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10733"/>
            <a:ext cx="5143500" cy="3371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1222988"/>
            <a:ext cx="4572000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Observamos</a:t>
            </a:r>
            <a:r>
              <a:rPr lang="en-US" dirty="0" smtClean="0"/>
              <a:t> con </a:t>
            </a:r>
            <a:r>
              <a:rPr lang="en-US" dirty="0" err="1" smtClean="0"/>
              <a:t>anterioridad</a:t>
            </a:r>
            <a:r>
              <a:rPr lang="en-US" dirty="0" smtClean="0"/>
              <a:t> </a:t>
            </a:r>
            <a:r>
              <a:rPr lang="en-US" dirty="0" err="1" smtClean="0"/>
              <a:t>contadores</a:t>
            </a:r>
            <a:r>
              <a:rPr lang="en-US" dirty="0" smtClean="0"/>
              <a:t> que no </a:t>
            </a:r>
            <a:r>
              <a:rPr lang="en-US" dirty="0" err="1" smtClean="0"/>
              <a:t>seguian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modulo de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endParaRPr lang="en-US" dirty="0" smtClean="0"/>
          </a:p>
          <a:p>
            <a:pPr lvl="1"/>
            <a:r>
              <a:rPr lang="en-US" dirty="0" err="1" smtClean="0"/>
              <a:t>Ejemplo</a:t>
            </a:r>
            <a:r>
              <a:rPr lang="en-US" dirty="0" smtClean="0"/>
              <a:t>, un modulo 10 que use solo 6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2" y="2245571"/>
            <a:ext cx="4675188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93" y="2232275"/>
            <a:ext cx="5737678" cy="4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5" y="1348778"/>
            <a:ext cx="3882571" cy="5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dirty="0" err="1" smtClean="0"/>
              <a:t>mapa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295071"/>
            <a:ext cx="7884380" cy="2509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01" y="4863435"/>
            <a:ext cx="2912155" cy="1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Simulación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6" y="2946528"/>
            <a:ext cx="6872289" cy="2897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smtClean="0"/>
              <a:t>VHDL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3632"/>
            <a:ext cx="4151086" cy="2634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7" y="2175512"/>
            <a:ext cx="3932879" cy="468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7" y="2175511"/>
            <a:ext cx="4108034" cy="2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Un simple </a:t>
            </a:r>
            <a:r>
              <a:rPr lang="en-US" dirty="0" err="1" smtClean="0"/>
              <a:t>controlador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 se </a:t>
            </a:r>
            <a:r>
              <a:rPr lang="en-US" dirty="0" err="1" smtClean="0"/>
              <a:t>daría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err="1" smtClean="0"/>
              <a:t>Salidas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NorteSurR</a:t>
            </a:r>
            <a:r>
              <a:rPr lang="en-US" dirty="0" smtClean="0"/>
              <a:t>, </a:t>
            </a:r>
            <a:r>
              <a:rPr lang="en-US" dirty="0" err="1" smtClean="0"/>
              <a:t>NorteSurY</a:t>
            </a:r>
            <a:r>
              <a:rPr lang="en-US" dirty="0" smtClean="0"/>
              <a:t>, </a:t>
            </a:r>
            <a:r>
              <a:rPr lang="en-US" dirty="0" err="1" smtClean="0"/>
              <a:t>NorteSurG</a:t>
            </a:r>
            <a:endParaRPr lang="en-US" dirty="0" smtClean="0"/>
          </a:p>
          <a:p>
            <a:pPr lvl="2"/>
            <a:r>
              <a:rPr lang="en-US" dirty="0" err="1" smtClean="0"/>
              <a:t>EsteOesteR</a:t>
            </a:r>
            <a:r>
              <a:rPr lang="en-US" dirty="0" smtClean="0"/>
              <a:t>, </a:t>
            </a:r>
            <a:r>
              <a:rPr lang="en-US" dirty="0" err="1" smtClean="0"/>
              <a:t>EsteOesteY</a:t>
            </a:r>
            <a:r>
              <a:rPr lang="en-US" dirty="0" smtClean="0"/>
              <a:t>, </a:t>
            </a:r>
            <a:r>
              <a:rPr lang="en-US" dirty="0" err="1" smtClean="0"/>
              <a:t>EsteOesteG</a:t>
            </a:r>
            <a:endParaRPr lang="en-US" dirty="0" smtClean="0"/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encenderá</a:t>
            </a:r>
            <a:r>
              <a:rPr lang="en-US" dirty="0" smtClean="0"/>
              <a:t> las </a:t>
            </a:r>
            <a:r>
              <a:rPr lang="en-US" dirty="0" err="1" smtClean="0"/>
              <a:t>luces</a:t>
            </a:r>
            <a:r>
              <a:rPr lang="en-US" dirty="0" smtClean="0"/>
              <a:t> (0)</a:t>
            </a:r>
          </a:p>
          <a:p>
            <a:pPr lvl="1"/>
            <a:r>
              <a:rPr lang="en-US" dirty="0" smtClean="0"/>
              <a:t>Entrada:</a:t>
            </a:r>
          </a:p>
          <a:p>
            <a:pPr lvl="2"/>
            <a:r>
              <a:rPr lang="en-US" dirty="0" smtClean="0"/>
              <a:t>TIMER</a:t>
            </a:r>
          </a:p>
          <a:p>
            <a:pPr lvl="2"/>
            <a:r>
              <a:rPr lang="en-US" dirty="0" err="1" smtClean="0"/>
              <a:t>Cambiará</a:t>
            </a:r>
            <a:r>
              <a:rPr lang="en-US" dirty="0" smtClean="0"/>
              <a:t> de s0-&gt;s1 o de s2-&gt;s3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28" y="2017048"/>
            <a:ext cx="2964996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</a:t>
            </a:r>
            <a:r>
              <a:rPr lang="en-US" dirty="0" err="1" smtClean="0"/>
              <a:t>pasamos</a:t>
            </a:r>
            <a:r>
              <a:rPr lang="en-US" dirty="0" smtClean="0"/>
              <a:t> </a:t>
            </a:r>
            <a:r>
              <a:rPr lang="en-US" dirty="0" err="1" smtClean="0"/>
              <a:t>dividiendo</a:t>
            </a:r>
            <a:r>
              <a:rPr lang="en-US" dirty="0" smtClean="0"/>
              <a:t> el </a:t>
            </a:r>
            <a:r>
              <a:rPr lang="en-US" dirty="0" err="1" smtClean="0"/>
              <a:t>reloj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divisior</a:t>
            </a:r>
            <a:endParaRPr lang="en-US" dirty="0" smtClean="0"/>
          </a:p>
          <a:p>
            <a:pPr lvl="1"/>
            <a:r>
              <a:rPr lang="en-US" dirty="0" err="1" smtClean="0"/>
              <a:t>Rojo</a:t>
            </a:r>
            <a:r>
              <a:rPr lang="en-US" dirty="0" smtClean="0"/>
              <a:t> = 5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Verde = 4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Amarillo = 1 </a:t>
            </a:r>
            <a:r>
              <a:rPr lang="en-US" dirty="0" err="1" smtClean="0"/>
              <a:t>ciclo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912266"/>
            <a:ext cx="6314622" cy="4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(Contador modulo 5)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22" y="1935837"/>
            <a:ext cx="5433650" cy="3603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935837"/>
            <a:ext cx="6428060" cy="3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47" y="4005944"/>
            <a:ext cx="4161557" cy="2759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853248"/>
            <a:ext cx="7610964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9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61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6591</TotalTime>
  <Words>17840</Words>
  <Application>Microsoft Office PowerPoint</Application>
  <PresentationFormat>Panorámica</PresentationFormat>
  <Paragraphs>2519</Paragraphs>
  <Slides>411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411</vt:i4>
      </vt:variant>
    </vt:vector>
  </HeadingPairs>
  <TitlesOfParts>
    <vt:vector size="415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  <vt:lpstr>Máquinas de Estado</vt:lpstr>
      <vt:lpstr>Máquinas de Estado</vt:lpstr>
      <vt:lpstr>Máquinas de Estado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Controlador de Tráfico de Luces</vt:lpstr>
      <vt:lpstr>Controlador de Tráfico de Luces</vt:lpstr>
      <vt:lpstr>Controlador de Tráfico de Luces</vt:lpstr>
      <vt:lpstr>Controlador de Tráfico de Luces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463</cp:revision>
  <cp:lastPrinted>2019-02-19T17:02:12Z</cp:lastPrinted>
  <dcterms:created xsi:type="dcterms:W3CDTF">2018-02-28T08:20:25Z</dcterms:created>
  <dcterms:modified xsi:type="dcterms:W3CDTF">2019-07-23T20:17:00Z</dcterms:modified>
</cp:coreProperties>
</file>